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9" r:id="rId38"/>
    <p:sldId id="292" r:id="rId39"/>
    <p:sldId id="293" r:id="rId40"/>
    <p:sldId id="297" r:id="rId41"/>
    <p:sldId id="294" r:id="rId42"/>
    <p:sldId id="295" r:id="rId43"/>
    <p:sldId id="296" r:id="rId44"/>
    <p:sldId id="298" r:id="rId45"/>
    <p:sldId id="300" r:id="rId46"/>
    <p:sldId id="301" r:id="rId47"/>
    <p:sldId id="302"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3" d="100"/>
          <a:sy n="73" d="100"/>
        </p:scale>
        <p:origin x="-1074" y="-10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70C2DC7B-00B8-42C1-A26C-246FE5D83610}" type="datetimeFigureOut">
              <a:rPr lang="en-US" smtClean="0"/>
              <a:t>11/5/2010</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9EF4134B-A7B9-4FE7-9C0F-1CEDA5337F1A}"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0C2DC7B-00B8-42C1-A26C-246FE5D83610}" type="datetimeFigureOut">
              <a:rPr lang="en-US" smtClean="0"/>
              <a:t>11/5/2010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F4134B-A7B9-4FE7-9C0F-1CEDA5337F1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0C2DC7B-00B8-42C1-A26C-246FE5D83610}" type="datetimeFigureOut">
              <a:rPr lang="en-US" smtClean="0"/>
              <a:t>11/5/2010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F4134B-A7B9-4FE7-9C0F-1CEDA5337F1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70C2DC7B-00B8-42C1-A26C-246FE5D83610}" type="datetimeFigureOut">
              <a:rPr lang="en-US" smtClean="0"/>
              <a:t>11/5/2010</a:t>
            </a:fld>
            <a:endParaRPr lang="en-US"/>
          </a:p>
        </p:txBody>
      </p:sp>
      <p:sp>
        <p:nvSpPr>
          <p:cNvPr id="9" name="Slide Number Placeholder 8"/>
          <p:cNvSpPr>
            <a:spLocks noGrp="1"/>
          </p:cNvSpPr>
          <p:nvPr>
            <p:ph type="sldNum" sz="quarter" idx="15"/>
          </p:nvPr>
        </p:nvSpPr>
        <p:spPr/>
        <p:txBody>
          <a:bodyPr rtlCol="0"/>
          <a:lstStyle/>
          <a:p>
            <a:fld id="{9EF4134B-A7B9-4FE7-9C0F-1CEDA5337F1A}" type="slidenum">
              <a:rPr lang="en-US" smtClean="0"/>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70C2DC7B-00B8-42C1-A26C-246FE5D83610}" type="datetimeFigureOut">
              <a:rPr lang="en-US" smtClean="0"/>
              <a:t>11/5/2010</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9EF4134B-A7B9-4FE7-9C0F-1CEDA5337F1A}"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70C2DC7B-00B8-42C1-A26C-246FE5D83610}" type="datetimeFigureOut">
              <a:rPr lang="en-US" smtClean="0"/>
              <a:t>11/5/2010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F4134B-A7B9-4FE7-9C0F-1CEDA5337F1A}" type="slidenum">
              <a:rPr lang="en-US" smtClean="0"/>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70C2DC7B-00B8-42C1-A26C-246FE5D83610}" type="datetimeFigureOut">
              <a:rPr lang="en-US" smtClean="0"/>
              <a:t>11/5/2010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F4134B-A7B9-4FE7-9C0F-1CEDA5337F1A}" type="slidenum">
              <a:rPr lang="en-US" smtClean="0"/>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70C2DC7B-00B8-42C1-A26C-246FE5D83610}" type="datetimeFigureOut">
              <a:rPr lang="en-US" smtClean="0"/>
              <a:t>11/5/2010</a:t>
            </a:fld>
            <a:endParaRPr lang="en-US"/>
          </a:p>
        </p:txBody>
      </p:sp>
      <p:sp>
        <p:nvSpPr>
          <p:cNvPr id="7" name="Slide Number Placeholder 6"/>
          <p:cNvSpPr>
            <a:spLocks noGrp="1"/>
          </p:cNvSpPr>
          <p:nvPr>
            <p:ph type="sldNum" sz="quarter" idx="11"/>
          </p:nvPr>
        </p:nvSpPr>
        <p:spPr/>
        <p:txBody>
          <a:bodyPr rtlCol="0"/>
          <a:lstStyle/>
          <a:p>
            <a:fld id="{9EF4134B-A7B9-4FE7-9C0F-1CEDA5337F1A}" type="slidenum">
              <a:rPr lang="en-US" smtClean="0"/>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C2DC7B-00B8-42C1-A26C-246FE5D83610}" type="datetimeFigureOut">
              <a:rPr lang="en-US" smtClean="0"/>
              <a:t>11/5/2010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F4134B-A7B9-4FE7-9C0F-1CEDA5337F1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70C2DC7B-00B8-42C1-A26C-246FE5D83610}" type="datetimeFigureOut">
              <a:rPr lang="en-US" smtClean="0"/>
              <a:t>11/5/2010</a:t>
            </a:fld>
            <a:endParaRPr lang="en-US"/>
          </a:p>
        </p:txBody>
      </p:sp>
      <p:sp>
        <p:nvSpPr>
          <p:cNvPr id="22" name="Slide Number Placeholder 21"/>
          <p:cNvSpPr>
            <a:spLocks noGrp="1"/>
          </p:cNvSpPr>
          <p:nvPr>
            <p:ph type="sldNum" sz="quarter" idx="15"/>
          </p:nvPr>
        </p:nvSpPr>
        <p:spPr/>
        <p:txBody>
          <a:bodyPr rtlCol="0"/>
          <a:lstStyle/>
          <a:p>
            <a:fld id="{9EF4134B-A7B9-4FE7-9C0F-1CEDA5337F1A}" type="slidenum">
              <a:rPr lang="en-US" smtClean="0"/>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70C2DC7B-00B8-42C1-A26C-246FE5D83610}" type="datetimeFigureOut">
              <a:rPr lang="en-US" smtClean="0"/>
              <a:t>11/5/2010</a:t>
            </a:fld>
            <a:endParaRPr lang="en-US"/>
          </a:p>
        </p:txBody>
      </p:sp>
      <p:sp>
        <p:nvSpPr>
          <p:cNvPr id="18" name="Slide Number Placeholder 17"/>
          <p:cNvSpPr>
            <a:spLocks noGrp="1"/>
          </p:cNvSpPr>
          <p:nvPr>
            <p:ph type="sldNum" sz="quarter" idx="11"/>
          </p:nvPr>
        </p:nvSpPr>
        <p:spPr/>
        <p:txBody>
          <a:bodyPr rtlCol="0"/>
          <a:lstStyle/>
          <a:p>
            <a:fld id="{9EF4134B-A7B9-4FE7-9C0F-1CEDA5337F1A}" type="slidenum">
              <a:rPr lang="en-US" smtClean="0"/>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70C2DC7B-00B8-42C1-A26C-246FE5D83610}" type="datetimeFigureOut">
              <a:rPr lang="en-US" smtClean="0"/>
              <a:t>11/5/2010</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9EF4134B-A7B9-4FE7-9C0F-1CEDA5337F1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Layout and Positioning</a:t>
            </a:r>
            <a:endParaRPr lang="en-US" dirty="0"/>
          </a:p>
        </p:txBody>
      </p:sp>
      <p:sp>
        <p:nvSpPr>
          <p:cNvPr id="3" name="Subtitle 2"/>
          <p:cNvSpPr>
            <a:spLocks noGrp="1"/>
          </p:cNvSpPr>
          <p:nvPr>
            <p:ph type="subTitle" idx="1"/>
          </p:nvPr>
        </p:nvSpPr>
        <p:spPr/>
        <p:txBody>
          <a:bodyPr/>
          <a:lstStyle/>
          <a:p>
            <a:r>
              <a:rPr lang="en-US" dirty="0" smtClean="0"/>
              <a:t>Using &lt;div&gt; and &lt;span&gt; elements</a:t>
            </a:r>
            <a:endParaRPr lang="en-US" dirty="0"/>
          </a:p>
        </p:txBody>
      </p:sp>
    </p:spTree>
    <p:extLst>
      <p:ext uri="{BB962C8B-B14F-4D97-AF65-F5344CB8AC3E}">
        <p14:creationId xmlns:p14="http://schemas.microsoft.com/office/powerpoint/2010/main" val="35823873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some style to petstorz.com</a:t>
            </a: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831265"/>
            <a:ext cx="8001000" cy="4721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87925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917" y="1295400"/>
            <a:ext cx="7300283" cy="5562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Exposing even more structure</a:t>
            </a:r>
            <a:endParaRPr lang="en-US" dirty="0"/>
          </a:p>
        </p:txBody>
      </p:sp>
    </p:spTree>
    <p:extLst>
      <p:ext uri="{BB962C8B-B14F-4D97-AF65-F5344CB8AC3E}">
        <p14:creationId xmlns:p14="http://schemas.microsoft.com/office/powerpoint/2010/main" val="12251683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817" y="1288410"/>
            <a:ext cx="6941383" cy="5493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Adding structure on structure</a:t>
            </a:r>
            <a:endParaRPr lang="en-US" dirty="0"/>
          </a:p>
        </p:txBody>
      </p:sp>
      <p:sp>
        <p:nvSpPr>
          <p:cNvPr id="5" name="Content Placeholder 2"/>
          <p:cNvSpPr>
            <a:spLocks noGrp="1"/>
          </p:cNvSpPr>
          <p:nvPr>
            <p:ph sz="quarter" idx="1"/>
          </p:nvPr>
        </p:nvSpPr>
        <p:spPr>
          <a:xfrm>
            <a:off x="533400" y="1524000"/>
            <a:ext cx="3581400" cy="2667000"/>
          </a:xfrm>
        </p:spPr>
        <p:txBody>
          <a:bodyPr/>
          <a:lstStyle/>
          <a:p>
            <a:r>
              <a:rPr lang="en-US" dirty="0" smtClean="0"/>
              <a:t>It is common practice to place structures inside other structures.</a:t>
            </a:r>
          </a:p>
          <a:p>
            <a:pPr marL="0" indent="0">
              <a:buNone/>
            </a:pPr>
            <a:endParaRPr lang="en-US" dirty="0"/>
          </a:p>
        </p:txBody>
      </p:sp>
    </p:spTree>
    <p:extLst>
      <p:ext uri="{BB962C8B-B14F-4D97-AF65-F5344CB8AC3E}">
        <p14:creationId xmlns:p14="http://schemas.microsoft.com/office/powerpoint/2010/main" val="10408942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sz="quarter" idx="1"/>
          </p:nvPr>
        </p:nvSpPr>
        <p:spPr/>
        <p:txBody>
          <a:bodyPr/>
          <a:lstStyle/>
          <a:p>
            <a:pPr marL="0" indent="0">
              <a:buNone/>
            </a:pPr>
            <a:r>
              <a:rPr lang="en-US" dirty="0" smtClean="0">
                <a:solidFill>
                  <a:schemeClr val="accent1">
                    <a:lumMod val="75000"/>
                  </a:schemeClr>
                </a:solidFill>
              </a:rPr>
              <a:t>Question</a:t>
            </a:r>
          </a:p>
          <a:p>
            <a:pPr marL="0" indent="0">
              <a:buNone/>
            </a:pPr>
            <a:r>
              <a:rPr lang="en-US" dirty="0" smtClean="0"/>
              <a:t>So, a &lt;div&gt; acts like a container that you can put elements into to keep them all together.</a:t>
            </a:r>
          </a:p>
          <a:p>
            <a:pPr marL="0" indent="0">
              <a:buNone/>
            </a:pPr>
            <a:endParaRPr lang="en-US" dirty="0"/>
          </a:p>
          <a:p>
            <a:pPr marL="0" indent="0">
              <a:buNone/>
            </a:pPr>
            <a:r>
              <a:rPr lang="en-US" dirty="0" smtClean="0">
                <a:solidFill>
                  <a:schemeClr val="accent1">
                    <a:lumMod val="75000"/>
                  </a:schemeClr>
                </a:solidFill>
              </a:rPr>
              <a:t>Answer</a:t>
            </a:r>
          </a:p>
          <a:p>
            <a:pPr marL="0" indent="0">
              <a:buNone/>
            </a:pPr>
            <a:r>
              <a:rPr lang="en-US" dirty="0" smtClean="0"/>
              <a:t>It sure does.  In fact, we often describe &lt;div&gt;s as “containers”.  Not only do they act as logical containers that you can use to hold a bunch of related  elements together, but when we start styling &lt;div&gt;s they can act as </a:t>
            </a:r>
            <a:r>
              <a:rPr lang="en-US" i="1" dirty="0" smtClean="0">
                <a:solidFill>
                  <a:schemeClr val="accent1">
                    <a:lumMod val="75000"/>
                  </a:schemeClr>
                </a:solidFill>
              </a:rPr>
              <a:t>graphical containers</a:t>
            </a:r>
            <a:r>
              <a:rPr lang="en-US" i="1" dirty="0" smtClean="0"/>
              <a:t>, </a:t>
            </a:r>
            <a:r>
              <a:rPr lang="en-US" dirty="0" smtClean="0"/>
              <a:t>too.</a:t>
            </a:r>
            <a:endParaRPr lang="en-US" dirty="0"/>
          </a:p>
        </p:txBody>
      </p:sp>
    </p:spTree>
    <p:extLst>
      <p:ext uri="{BB962C8B-B14F-4D97-AF65-F5344CB8AC3E}">
        <p14:creationId xmlns:p14="http://schemas.microsoft.com/office/powerpoint/2010/main" val="1464719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Remember</a:t>
            </a:r>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209800"/>
            <a:ext cx="7667368" cy="257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1415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457200"/>
            <a:ext cx="5476875" cy="5810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5334000" y="609600"/>
            <a:ext cx="2819400" cy="2895600"/>
          </a:xfrm>
        </p:spPr>
        <p:txBody>
          <a:bodyPr/>
          <a:lstStyle/>
          <a:p>
            <a:r>
              <a:rPr lang="en-US" dirty="0" smtClean="0"/>
              <a:t>Meanwhile, back at the lounge…</a:t>
            </a:r>
            <a:endParaRPr lang="en-US" dirty="0"/>
          </a:p>
        </p:txBody>
      </p:sp>
    </p:spTree>
    <p:extLst>
      <p:ext uri="{BB962C8B-B14F-4D97-AF65-F5344CB8AC3E}">
        <p14:creationId xmlns:p14="http://schemas.microsoft.com/office/powerpoint/2010/main" val="27928222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Taking the &lt;div&gt; for a test drive</a:t>
            </a:r>
            <a:endParaRPr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874" y="1524000"/>
            <a:ext cx="7261321"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09348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399602"/>
            <a:ext cx="5897564" cy="4458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246" y="1066800"/>
            <a:ext cx="7906754" cy="180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Adding a border</a:t>
            </a:r>
            <a:endParaRPr lang="en-US" dirty="0"/>
          </a:p>
        </p:txBody>
      </p:sp>
    </p:spTree>
    <p:extLst>
      <p:ext uri="{BB962C8B-B14F-4D97-AF65-F5344CB8AC3E}">
        <p14:creationId xmlns:p14="http://schemas.microsoft.com/office/powerpoint/2010/main" val="34607408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86400" y="2362200"/>
            <a:ext cx="3048000" cy="3211512"/>
          </a:xfrm>
        </p:spPr>
        <p:txBody>
          <a:bodyPr/>
          <a:lstStyle/>
          <a:p>
            <a:r>
              <a:rPr lang="en-US" dirty="0" smtClean="0"/>
              <a:t>Adding some real style to the elixirs section</a:t>
            </a:r>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8100"/>
            <a:ext cx="3592513" cy="697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00888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3144" y="1371600"/>
            <a:ext cx="6456146" cy="549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381000" y="381000"/>
            <a:ext cx="7467600" cy="579438"/>
          </a:xfrm>
        </p:spPr>
        <p:txBody>
          <a:bodyPr/>
          <a:lstStyle/>
          <a:p>
            <a:r>
              <a:rPr lang="en-US" dirty="0" smtClean="0"/>
              <a:t>Working with the elixir width</a:t>
            </a:r>
            <a:endParaRPr lang="en-US" dirty="0"/>
          </a:p>
        </p:txBody>
      </p:sp>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990600"/>
            <a:ext cx="3224234" cy="1349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79746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Weekly Elixir Specials</a:t>
            </a:r>
            <a:endParaRPr lang="en-US" dirty="0"/>
          </a:p>
        </p:txBody>
      </p:sp>
      <p:sp>
        <p:nvSpPr>
          <p:cNvPr id="3" name="Content Placeholder 2"/>
          <p:cNvSpPr>
            <a:spLocks noGrp="1"/>
          </p:cNvSpPr>
          <p:nvPr>
            <p:ph sz="quarter" idx="1"/>
          </p:nvPr>
        </p:nvSpPr>
        <p:spPr>
          <a:xfrm>
            <a:off x="457200" y="1600200"/>
            <a:ext cx="2743200" cy="4648200"/>
          </a:xfrm>
        </p:spPr>
        <p:txBody>
          <a:bodyPr>
            <a:normAutofit fontScale="70000" lnSpcReduction="20000"/>
          </a:bodyPr>
          <a:lstStyle/>
          <a:p>
            <a:r>
              <a:rPr lang="en-US" dirty="0" smtClean="0"/>
              <a:t>When we finished with the last version of the </a:t>
            </a:r>
            <a:r>
              <a:rPr lang="en-US" dirty="0" err="1" smtClean="0"/>
              <a:t>HeadFirst</a:t>
            </a:r>
            <a:r>
              <a:rPr lang="en-US" dirty="0" smtClean="0"/>
              <a:t> Lounge we were only half way done the changes that the people at </a:t>
            </a:r>
            <a:r>
              <a:rPr lang="en-US" dirty="0" err="1" smtClean="0"/>
              <a:t>HeadFirst</a:t>
            </a:r>
            <a:r>
              <a:rPr lang="en-US" dirty="0" smtClean="0"/>
              <a:t> wanted us to complete.</a:t>
            </a:r>
          </a:p>
          <a:p>
            <a:endParaRPr lang="en-US" dirty="0"/>
          </a:p>
          <a:p>
            <a:r>
              <a:rPr lang="en-US" dirty="0" smtClean="0"/>
              <a:t>Now, we need to look at moving the portion of the page containing the Weekly Elixir Specials to a separate location and then we will need to apply some styles.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76200"/>
            <a:ext cx="4572000" cy="6915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45903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74" y="1929970"/>
            <a:ext cx="4083052" cy="4914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The width property</a:t>
            </a:r>
            <a:endParaRPr lang="en-US" dirty="0"/>
          </a:p>
        </p:txBody>
      </p:sp>
      <p:sp>
        <p:nvSpPr>
          <p:cNvPr id="3" name="Content Placeholder 2"/>
          <p:cNvSpPr>
            <a:spLocks noGrp="1"/>
          </p:cNvSpPr>
          <p:nvPr>
            <p:ph sz="quarter" idx="1"/>
          </p:nvPr>
        </p:nvSpPr>
        <p:spPr>
          <a:xfrm>
            <a:off x="457200" y="1600200"/>
            <a:ext cx="7467600" cy="838200"/>
          </a:xfrm>
        </p:spPr>
        <p:txBody>
          <a:bodyPr/>
          <a:lstStyle/>
          <a:p>
            <a:r>
              <a:rPr lang="en-US" dirty="0" smtClean="0"/>
              <a:t>The width property specifies the width for the content area only.</a:t>
            </a:r>
            <a:endParaRPr lang="en-US" dirty="0"/>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99" y="2438400"/>
            <a:ext cx="3800475"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01661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width property</a:t>
            </a:r>
            <a:endParaRPr lang="en-US"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99" y="1524000"/>
            <a:ext cx="7265463" cy="522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58936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7467600" cy="655638"/>
          </a:xfrm>
        </p:spPr>
        <p:txBody>
          <a:bodyPr/>
          <a:lstStyle/>
          <a:p>
            <a:r>
              <a:rPr lang="en-US" dirty="0" smtClean="0"/>
              <a:t>The width property</a:t>
            </a:r>
            <a:endParaRPr lang="en-US"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38" y="1287463"/>
            <a:ext cx="6241562" cy="557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98632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sz="quarter" idx="1"/>
          </p:nvPr>
        </p:nvSpPr>
        <p:spPr/>
        <p:txBody>
          <a:bodyPr/>
          <a:lstStyle/>
          <a:p>
            <a:pPr marL="0" indent="0">
              <a:buNone/>
            </a:pPr>
            <a:r>
              <a:rPr lang="en-US" dirty="0" smtClean="0">
                <a:solidFill>
                  <a:schemeClr val="accent1">
                    <a:lumMod val="75000"/>
                  </a:schemeClr>
                </a:solidFill>
              </a:rPr>
              <a:t>Question</a:t>
            </a:r>
          </a:p>
          <a:p>
            <a:pPr marL="0" indent="0">
              <a:buNone/>
            </a:pPr>
            <a:r>
              <a:rPr lang="en-US" dirty="0" smtClean="0"/>
              <a:t>If I don’t set the width of an element, then where does the width some from?</a:t>
            </a:r>
          </a:p>
          <a:p>
            <a:pPr marL="0" indent="0">
              <a:buNone/>
            </a:pPr>
            <a:endParaRPr lang="en-US" dirty="0"/>
          </a:p>
          <a:p>
            <a:pPr marL="0" indent="0">
              <a:buNone/>
            </a:pPr>
            <a:r>
              <a:rPr lang="en-US" dirty="0" smtClean="0">
                <a:solidFill>
                  <a:schemeClr val="accent1">
                    <a:lumMod val="75000"/>
                  </a:schemeClr>
                </a:solidFill>
              </a:rPr>
              <a:t>Answer</a:t>
            </a:r>
          </a:p>
          <a:p>
            <a:pPr marL="0" indent="0">
              <a:buNone/>
            </a:pPr>
            <a:r>
              <a:rPr lang="en-US" dirty="0" smtClean="0"/>
              <a:t>The default width for a block element is “auto”, which means that it will expand to fill whatever space is available.</a:t>
            </a:r>
            <a:endParaRPr lang="en-US" dirty="0"/>
          </a:p>
        </p:txBody>
      </p:sp>
    </p:spTree>
    <p:extLst>
      <p:ext uri="{BB962C8B-B14F-4D97-AF65-F5344CB8AC3E}">
        <p14:creationId xmlns:p14="http://schemas.microsoft.com/office/powerpoint/2010/main" val="3991975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sz="quarter" idx="1"/>
          </p:nvPr>
        </p:nvSpPr>
        <p:spPr/>
        <p:txBody>
          <a:bodyPr/>
          <a:lstStyle/>
          <a:p>
            <a:pPr marL="0" indent="0">
              <a:buNone/>
            </a:pPr>
            <a:r>
              <a:rPr lang="en-US" dirty="0" smtClean="0">
                <a:solidFill>
                  <a:schemeClr val="accent1">
                    <a:lumMod val="75000"/>
                  </a:schemeClr>
                </a:solidFill>
              </a:rPr>
              <a:t>Question</a:t>
            </a:r>
          </a:p>
          <a:p>
            <a:pPr marL="0" indent="0">
              <a:buNone/>
            </a:pPr>
            <a:r>
              <a:rPr lang="en-US" dirty="0" smtClean="0"/>
              <a:t>What if I don’t have any margin, padding, or borders?</a:t>
            </a:r>
          </a:p>
          <a:p>
            <a:pPr marL="0" indent="0">
              <a:buNone/>
            </a:pPr>
            <a:endParaRPr lang="en-US" dirty="0"/>
          </a:p>
          <a:p>
            <a:pPr marL="0" indent="0">
              <a:buNone/>
            </a:pPr>
            <a:r>
              <a:rPr lang="en-US" dirty="0" smtClean="0">
                <a:solidFill>
                  <a:schemeClr val="accent1">
                    <a:lumMod val="75000"/>
                  </a:schemeClr>
                </a:solidFill>
              </a:rPr>
              <a:t>Answer</a:t>
            </a:r>
          </a:p>
          <a:p>
            <a:pPr marL="0" indent="0">
              <a:buNone/>
            </a:pPr>
            <a:r>
              <a:rPr lang="en-US" dirty="0" smtClean="0"/>
              <a:t>Then your content gets to use the entire width of the box.  If the width of the box is 300 pixels, and you have no padding, border, or margin, then the width of the entire box would also be 300 pixels.</a:t>
            </a:r>
            <a:endParaRPr lang="en-US" dirty="0"/>
          </a:p>
        </p:txBody>
      </p:sp>
    </p:spTree>
    <p:extLst>
      <p:ext uri="{BB962C8B-B14F-4D97-AF65-F5344CB8AC3E}">
        <p14:creationId xmlns:p14="http://schemas.microsoft.com/office/powerpoint/2010/main" val="1112935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284171"/>
            <a:ext cx="6761964" cy="5573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7200" y="533400"/>
            <a:ext cx="7467600" cy="579438"/>
          </a:xfrm>
        </p:spPr>
        <p:txBody>
          <a:bodyPr/>
          <a:lstStyle/>
          <a:p>
            <a:r>
              <a:rPr lang="en-US" dirty="0" smtClean="0"/>
              <a:t>Exercise</a:t>
            </a:r>
            <a:endParaRPr lang="en-US" dirty="0"/>
          </a:p>
        </p:txBody>
      </p:sp>
    </p:spTree>
    <p:extLst>
      <p:ext uri="{BB962C8B-B14F-4D97-AF65-F5344CB8AC3E}">
        <p14:creationId xmlns:p14="http://schemas.microsoft.com/office/powerpoint/2010/main" val="30798429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basic styles to the elixirs</a:t>
            </a:r>
            <a:endParaRPr lang="en-US"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68" y="1447801"/>
            <a:ext cx="750092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12112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429000" cy="1173162"/>
          </a:xfrm>
        </p:spPr>
        <p:txBody>
          <a:bodyPr/>
          <a:lstStyle/>
          <a:p>
            <a:r>
              <a:rPr lang="en-US" dirty="0" smtClean="0"/>
              <a:t>Test driving the new styles</a:t>
            </a:r>
            <a:endParaRPr lang="en-US"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3812" y="0"/>
            <a:ext cx="3343713" cy="698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57200" y="1752600"/>
            <a:ext cx="3505200" cy="2862322"/>
          </a:xfrm>
          <a:prstGeom prst="rect">
            <a:avLst/>
          </a:prstGeom>
          <a:noFill/>
        </p:spPr>
        <p:txBody>
          <a:bodyPr wrap="square" rtlCol="0">
            <a:spAutoFit/>
          </a:bodyPr>
          <a:lstStyle/>
          <a:p>
            <a:r>
              <a:rPr lang="en-US" dirty="0" smtClean="0">
                <a:solidFill>
                  <a:schemeClr val="accent1">
                    <a:lumMod val="75000"/>
                  </a:schemeClr>
                </a:solidFill>
              </a:rPr>
              <a:t>Question</a:t>
            </a:r>
          </a:p>
          <a:p>
            <a:r>
              <a:rPr lang="en-US" dirty="0" smtClean="0"/>
              <a:t>Does the text-align property affect only the alignment of text?</a:t>
            </a:r>
          </a:p>
          <a:p>
            <a:endParaRPr lang="en-US" dirty="0"/>
          </a:p>
          <a:p>
            <a:r>
              <a:rPr lang="en-US" dirty="0" smtClean="0">
                <a:solidFill>
                  <a:schemeClr val="accent1">
                    <a:lumMod val="75000"/>
                  </a:schemeClr>
                </a:solidFill>
              </a:rPr>
              <a:t>Answer</a:t>
            </a:r>
          </a:p>
          <a:p>
            <a:r>
              <a:rPr lang="en-US" dirty="0" smtClean="0"/>
              <a:t>No. It affects all the elements inside the &lt;div&gt; block element.  That is why the headings and the images are </a:t>
            </a:r>
            <a:r>
              <a:rPr lang="en-US" dirty="0" err="1" smtClean="0"/>
              <a:t>centred</a:t>
            </a:r>
            <a:r>
              <a:rPr lang="en-US" dirty="0" smtClean="0"/>
              <a:t> as well.</a:t>
            </a:r>
            <a:endParaRPr lang="en-US" dirty="0"/>
          </a:p>
        </p:txBody>
      </p:sp>
    </p:spTree>
    <p:extLst>
      <p:ext uri="{BB962C8B-B14F-4D97-AF65-F5344CB8AC3E}">
        <p14:creationId xmlns:p14="http://schemas.microsoft.com/office/powerpoint/2010/main" val="223671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are almost there…</a:t>
            </a:r>
            <a:endParaRPr lang="en-US" dirty="0"/>
          </a:p>
        </p:txBody>
      </p:sp>
      <p:sp>
        <p:nvSpPr>
          <p:cNvPr id="3" name="Content Placeholder 2"/>
          <p:cNvSpPr>
            <a:spLocks noGrp="1"/>
          </p:cNvSpPr>
          <p:nvPr>
            <p:ph sz="quarter" idx="1"/>
          </p:nvPr>
        </p:nvSpPr>
        <p:spPr>
          <a:xfrm>
            <a:off x="457200" y="1600200"/>
            <a:ext cx="3886200" cy="4724400"/>
          </a:xfrm>
        </p:spPr>
        <p:txBody>
          <a:bodyPr>
            <a:normAutofit lnSpcReduction="10000"/>
          </a:bodyPr>
          <a:lstStyle/>
          <a:p>
            <a:pPr marL="0" indent="0">
              <a:buNone/>
            </a:pPr>
            <a:r>
              <a:rPr lang="en-US" dirty="0" smtClean="0">
                <a:solidFill>
                  <a:srgbClr val="FF0000"/>
                </a:solidFill>
              </a:rPr>
              <a:t>Question</a:t>
            </a:r>
          </a:p>
          <a:p>
            <a:pPr marL="0" indent="0">
              <a:buNone/>
            </a:pPr>
            <a:r>
              <a:rPr lang="en-US" dirty="0" smtClean="0"/>
              <a:t>Can we just create a rule for h2 or h3?</a:t>
            </a:r>
          </a:p>
          <a:p>
            <a:pPr marL="0" indent="0">
              <a:buNone/>
            </a:pPr>
            <a:endParaRPr lang="en-US" dirty="0"/>
          </a:p>
          <a:p>
            <a:pPr marL="0" indent="0">
              <a:buNone/>
            </a:pPr>
            <a:r>
              <a:rPr lang="en-US" dirty="0" smtClean="0">
                <a:solidFill>
                  <a:srgbClr val="FF0000"/>
                </a:solidFill>
              </a:rPr>
              <a:t>Answer</a:t>
            </a:r>
          </a:p>
          <a:p>
            <a:pPr marL="0" indent="0">
              <a:buNone/>
            </a:pPr>
            <a:r>
              <a:rPr lang="en-US" dirty="0" smtClean="0"/>
              <a:t>No. If we change the &lt;h2&gt; rule, or add an &lt;h3&gt; rule, then we’re going to change the heading </a:t>
            </a:r>
            <a:r>
              <a:rPr lang="en-US" dirty="0" err="1" smtClean="0"/>
              <a:t>colours</a:t>
            </a:r>
            <a:r>
              <a:rPr lang="en-US" dirty="0" smtClean="0"/>
              <a:t> on the entire page.  We need to access the &lt;h2&gt; and &lt;h3&gt; inside the &lt;div&gt; tag only.</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429" y="1600201"/>
            <a:ext cx="3829371"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79239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794" y="2089150"/>
            <a:ext cx="5609206" cy="461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Creating rules for elements inside other elements</a:t>
            </a:r>
            <a:endParaRPr lang="en-US" dirty="0"/>
          </a:p>
        </p:txBody>
      </p:sp>
      <p:sp>
        <p:nvSpPr>
          <p:cNvPr id="3" name="Content Placeholder 2"/>
          <p:cNvSpPr>
            <a:spLocks noGrp="1"/>
          </p:cNvSpPr>
          <p:nvPr>
            <p:ph sz="quarter" idx="1"/>
          </p:nvPr>
        </p:nvSpPr>
        <p:spPr>
          <a:xfrm>
            <a:off x="457200" y="1600200"/>
            <a:ext cx="7239000" cy="990600"/>
          </a:xfrm>
        </p:spPr>
        <p:txBody>
          <a:bodyPr/>
          <a:lstStyle/>
          <a:p>
            <a:r>
              <a:rPr lang="en-US" dirty="0" smtClean="0"/>
              <a:t>To create a rule for &lt;h2&gt; only when it is located inside a div:</a:t>
            </a:r>
            <a:endParaRPr lang="en-US" dirty="0"/>
          </a:p>
        </p:txBody>
      </p:sp>
    </p:spTree>
    <p:extLst>
      <p:ext uri="{BB962C8B-B14F-4D97-AF65-F5344CB8AC3E}">
        <p14:creationId xmlns:p14="http://schemas.microsoft.com/office/powerpoint/2010/main" val="38625070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914400"/>
            <a:ext cx="6145213" cy="5802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81806" y="304800"/>
            <a:ext cx="7467600" cy="503238"/>
          </a:xfrm>
        </p:spPr>
        <p:txBody>
          <a:bodyPr>
            <a:normAutofit fontScale="90000"/>
          </a:bodyPr>
          <a:lstStyle/>
          <a:p>
            <a:r>
              <a:rPr lang="en-US" dirty="0" smtClean="0"/>
              <a:t>A close look at the elixirs html</a:t>
            </a:r>
            <a:endParaRPr lang="en-US" dirty="0"/>
          </a:p>
        </p:txBody>
      </p:sp>
    </p:spTree>
    <p:extLst>
      <p:ext uri="{BB962C8B-B14F-4D97-AF65-F5344CB8AC3E}">
        <p14:creationId xmlns:p14="http://schemas.microsoft.com/office/powerpoint/2010/main" val="23656845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fix the problem</a:t>
            </a:r>
            <a:endParaRPr lang="en-US" dirty="0"/>
          </a:p>
        </p:txBody>
      </p:sp>
      <p:sp>
        <p:nvSpPr>
          <p:cNvPr id="3" name="Content Placeholder 2"/>
          <p:cNvSpPr>
            <a:spLocks noGrp="1"/>
          </p:cNvSpPr>
          <p:nvPr>
            <p:ph sz="quarter" idx="1"/>
          </p:nvPr>
        </p:nvSpPr>
        <p:spPr/>
        <p:txBody>
          <a:bodyPr/>
          <a:lstStyle/>
          <a:p>
            <a:r>
              <a:rPr lang="en-US" dirty="0" smtClean="0"/>
              <a:t>The last page would create a rule for &lt;h2&gt; for </a:t>
            </a:r>
            <a:r>
              <a:rPr lang="en-US" i="1" dirty="0" smtClean="0">
                <a:solidFill>
                  <a:srgbClr val="FF0000"/>
                </a:solidFill>
              </a:rPr>
              <a:t>all</a:t>
            </a:r>
            <a:r>
              <a:rPr lang="en-US" dirty="0" smtClean="0">
                <a:solidFill>
                  <a:srgbClr val="FF0000"/>
                </a:solidFill>
              </a:rPr>
              <a:t> </a:t>
            </a:r>
            <a:r>
              <a:rPr lang="en-US" dirty="0" smtClean="0"/>
              <a:t>&lt;div&gt;s.  This may not be what we want.</a:t>
            </a:r>
          </a:p>
          <a:p>
            <a:endParaRPr lang="en-US" i="1" dirty="0">
              <a:solidFill>
                <a:srgbClr val="FF0000"/>
              </a:solidFill>
            </a:endParaRPr>
          </a:p>
          <a:p>
            <a:r>
              <a:rPr lang="en-US" dirty="0" smtClean="0"/>
              <a:t>We want to apply the rule to the div element with the </a:t>
            </a:r>
            <a:r>
              <a:rPr lang="en-US" i="1" dirty="0" smtClean="0">
                <a:solidFill>
                  <a:schemeClr val="accent1">
                    <a:lumMod val="75000"/>
                  </a:schemeClr>
                </a:solidFill>
              </a:rPr>
              <a:t>id=“elixirs”</a:t>
            </a:r>
            <a:r>
              <a:rPr lang="en-US" dirty="0" smtClean="0"/>
              <a:t>.   We have two options:</a:t>
            </a:r>
          </a:p>
          <a:p>
            <a:endParaRPr lang="en-US" i="1" dirty="0" smtClean="0">
              <a:solidFill>
                <a:schemeClr val="accent1">
                  <a:lumMod val="75000"/>
                </a:schemeClr>
              </a:solidFill>
            </a:endParaRPr>
          </a:p>
          <a:p>
            <a:endParaRPr lang="en-US" i="1" dirty="0">
              <a:solidFill>
                <a:schemeClr val="accent1">
                  <a:lumMod val="75000"/>
                </a:schemeClr>
              </a:solidFill>
            </a:endParaRPr>
          </a:p>
          <a:p>
            <a:pPr marL="0" indent="0">
              <a:buNone/>
            </a:pPr>
            <a:r>
              <a:rPr lang="en-US" dirty="0" smtClean="0"/>
              <a:t>    </a:t>
            </a:r>
            <a:r>
              <a:rPr lang="en-US" dirty="0" err="1" smtClean="0"/>
              <a:t>div#elixirs</a:t>
            </a:r>
            <a:r>
              <a:rPr lang="en-US" dirty="0" smtClean="0"/>
              <a:t> h2 {</a:t>
            </a:r>
          </a:p>
          <a:p>
            <a:pPr marL="0" indent="0">
              <a:buNone/>
            </a:pPr>
            <a:r>
              <a:rPr lang="en-US" dirty="0"/>
              <a:t> </a:t>
            </a:r>
            <a:r>
              <a:rPr lang="en-US" dirty="0" smtClean="0"/>
              <a:t>       color: black;</a:t>
            </a:r>
          </a:p>
          <a:p>
            <a:pPr marL="0" indent="0">
              <a:buNone/>
            </a:pPr>
            <a:r>
              <a:rPr lang="en-US" dirty="0"/>
              <a:t> </a:t>
            </a:r>
            <a:r>
              <a:rPr lang="en-US" dirty="0" smtClean="0"/>
              <a:t>   }</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3830877"/>
            <a:ext cx="3157537" cy="2965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99669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3512" y="762001"/>
            <a:ext cx="4882651"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7200" y="152400"/>
            <a:ext cx="7467600" cy="1143000"/>
          </a:xfrm>
        </p:spPr>
        <p:txBody>
          <a:bodyPr/>
          <a:lstStyle/>
          <a:p>
            <a:r>
              <a:rPr lang="en-US" dirty="0" smtClean="0"/>
              <a:t>Changing the color of the elixir headings</a:t>
            </a:r>
            <a:endParaRPr lang="en-US" dirty="0"/>
          </a:p>
        </p:txBody>
      </p:sp>
      <p:sp>
        <p:nvSpPr>
          <p:cNvPr id="3" name="Content Placeholder 2"/>
          <p:cNvSpPr>
            <a:spLocks noGrp="1"/>
          </p:cNvSpPr>
          <p:nvPr>
            <p:ph sz="quarter" idx="1"/>
          </p:nvPr>
        </p:nvSpPr>
        <p:spPr>
          <a:xfrm>
            <a:off x="457200" y="1600200"/>
            <a:ext cx="3581400" cy="2057400"/>
          </a:xfrm>
        </p:spPr>
        <p:txBody>
          <a:bodyPr/>
          <a:lstStyle/>
          <a:p>
            <a:r>
              <a:rPr lang="en-US" dirty="0" smtClean="0"/>
              <a:t>Let’s go with the second method where we are applying the style to the element that has the elixirs id.</a:t>
            </a:r>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4800600"/>
            <a:ext cx="4970001" cy="1734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96463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762000"/>
            <a:ext cx="8573386" cy="2690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Fixing the line height</a:t>
            </a:r>
            <a:endParaRPr lang="en-US" dirty="0"/>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733800"/>
            <a:ext cx="7641417" cy="1827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0276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114800" cy="1401762"/>
          </a:xfrm>
        </p:spPr>
        <p:txBody>
          <a:bodyPr/>
          <a:lstStyle/>
          <a:p>
            <a:r>
              <a:rPr lang="en-US" dirty="0" smtClean="0"/>
              <a:t>Look what you’ve accomplished…</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37" y="1808163"/>
            <a:ext cx="2633663" cy="4516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52400"/>
            <a:ext cx="3346450" cy="661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56015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446088"/>
            <a:ext cx="8578020" cy="4192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83045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&lt;span&gt; instead of &lt;div&gt;</a:t>
            </a: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400209"/>
            <a:ext cx="6629400" cy="5381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86342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difference between &lt;span&gt; and &lt;div&gt;</a:t>
            </a:r>
            <a:endParaRPr lang="en-US" dirty="0"/>
          </a:p>
        </p:txBody>
      </p:sp>
      <p:sp>
        <p:nvSpPr>
          <p:cNvPr id="3" name="Content Placeholder 2"/>
          <p:cNvSpPr>
            <a:spLocks noGrp="1"/>
          </p:cNvSpPr>
          <p:nvPr>
            <p:ph sz="quarter" idx="1"/>
          </p:nvPr>
        </p:nvSpPr>
        <p:spPr/>
        <p:txBody>
          <a:bodyPr>
            <a:normAutofit lnSpcReduction="10000"/>
          </a:bodyPr>
          <a:lstStyle/>
          <a:p>
            <a:r>
              <a:rPr lang="en-US" dirty="0" smtClean="0"/>
              <a:t>The &lt;span&gt; element is used to group sections of the page just like &lt;div&gt; but it is considered an </a:t>
            </a:r>
            <a:r>
              <a:rPr lang="en-US" i="1" dirty="0" smtClean="0">
                <a:solidFill>
                  <a:schemeClr val="accent1">
                    <a:lumMod val="75000"/>
                  </a:schemeClr>
                </a:solidFill>
              </a:rPr>
              <a:t>inline</a:t>
            </a:r>
            <a:r>
              <a:rPr lang="en-US" dirty="0" smtClean="0"/>
              <a:t> element and not a </a:t>
            </a:r>
            <a:r>
              <a:rPr lang="en-US" i="1" dirty="0" smtClean="0">
                <a:solidFill>
                  <a:schemeClr val="accent1">
                    <a:lumMod val="75000"/>
                  </a:schemeClr>
                </a:solidFill>
              </a:rPr>
              <a:t>block</a:t>
            </a:r>
            <a:r>
              <a:rPr lang="en-US" dirty="0" smtClean="0"/>
              <a:t> element.</a:t>
            </a:r>
            <a:endParaRPr lang="en-US" i="1" dirty="0" smtClean="0"/>
          </a:p>
          <a:p>
            <a:endParaRPr lang="en-US" i="1" dirty="0"/>
          </a:p>
          <a:p>
            <a:r>
              <a:rPr lang="en-US" dirty="0" smtClean="0"/>
              <a:t>An inline element are line up next to each other while block elements are lined up beneath each other.</a:t>
            </a:r>
          </a:p>
          <a:p>
            <a:endParaRPr lang="en-US" dirty="0"/>
          </a:p>
          <a:p>
            <a:r>
              <a:rPr lang="en-US" dirty="0" smtClean="0"/>
              <a:t>The &lt;p&gt; element is an example of a block element.</a:t>
            </a:r>
          </a:p>
          <a:p>
            <a:endParaRPr lang="en-US" dirty="0"/>
          </a:p>
          <a:p>
            <a:r>
              <a:rPr lang="en-US" dirty="0" smtClean="0"/>
              <a:t>The &lt;</a:t>
            </a:r>
            <a:r>
              <a:rPr lang="en-US" dirty="0" err="1" smtClean="0"/>
              <a:t>img</a:t>
            </a:r>
            <a:r>
              <a:rPr lang="en-US" dirty="0" smtClean="0"/>
              <a:t>&gt; element is an example of an inline element.  </a:t>
            </a:r>
          </a:p>
          <a:p>
            <a:pPr marL="0" indent="0">
              <a:buNone/>
            </a:pPr>
            <a:endParaRPr lang="en-US" dirty="0"/>
          </a:p>
        </p:txBody>
      </p:sp>
    </p:spTree>
    <p:extLst>
      <p:ext uri="{BB962C8B-B14F-4D97-AF65-F5344CB8AC3E}">
        <p14:creationId xmlns:p14="http://schemas.microsoft.com/office/powerpoint/2010/main" val="9218584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848600" cy="655638"/>
          </a:xfrm>
        </p:spPr>
        <p:txBody>
          <a:bodyPr/>
          <a:lstStyle/>
          <a:p>
            <a:r>
              <a:rPr lang="en-US" dirty="0" smtClean="0"/>
              <a:t>More about Inline vs. block elements</a:t>
            </a:r>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1" y="1121849"/>
            <a:ext cx="3657599" cy="630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726476"/>
            <a:ext cx="5771519" cy="1854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383" y="3581400"/>
            <a:ext cx="2913063"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4120021"/>
            <a:ext cx="7772400" cy="2737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845466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981" y="2362200"/>
            <a:ext cx="7693219" cy="4495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Logical Divisions: &lt;span&gt; vs. &lt;div&gt;</a:t>
            </a:r>
            <a:endParaRPr lang="en-US" dirty="0"/>
          </a:p>
        </p:txBody>
      </p:sp>
      <p:sp>
        <p:nvSpPr>
          <p:cNvPr id="3" name="Content Placeholder 2"/>
          <p:cNvSpPr>
            <a:spLocks noGrp="1"/>
          </p:cNvSpPr>
          <p:nvPr>
            <p:ph sz="quarter" idx="1"/>
          </p:nvPr>
        </p:nvSpPr>
        <p:spPr>
          <a:xfrm>
            <a:off x="457200" y="1600200"/>
            <a:ext cx="7696200" cy="990600"/>
          </a:xfrm>
        </p:spPr>
        <p:txBody>
          <a:bodyPr>
            <a:normAutofit fontScale="92500" lnSpcReduction="20000"/>
          </a:bodyPr>
          <a:lstStyle/>
          <a:p>
            <a:r>
              <a:rPr lang="en-US" dirty="0" smtClean="0"/>
              <a:t>We can create logical sections using either a &lt;div&gt; or &lt;span&gt;, it all depends on whether you need the section to be inline or a block element.</a:t>
            </a:r>
            <a:endParaRPr lang="en-US" dirty="0"/>
          </a:p>
        </p:txBody>
      </p:sp>
    </p:spTree>
    <p:extLst>
      <p:ext uri="{BB962C8B-B14F-4D97-AF65-F5344CB8AC3E}">
        <p14:creationId xmlns:p14="http://schemas.microsoft.com/office/powerpoint/2010/main" val="2826034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Styling the &lt;span&gt;s</a:t>
            </a: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447800"/>
            <a:ext cx="4292344"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1225550"/>
            <a:ext cx="4287237" cy="410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3622159"/>
            <a:ext cx="3276600" cy="3235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05349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467600" cy="1189038"/>
          </a:xfrm>
        </p:spPr>
        <p:txBody>
          <a:bodyPr>
            <a:normAutofit/>
          </a:bodyPr>
          <a:lstStyle/>
          <a:p>
            <a:r>
              <a:rPr lang="en-US" dirty="0" smtClean="0"/>
              <a:t>How do we Apply some new style only to the weekly elixirs specials?</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795191"/>
            <a:ext cx="3395173" cy="4605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2"/>
          <p:cNvSpPr>
            <a:spLocks noGrp="1"/>
          </p:cNvSpPr>
          <p:nvPr>
            <p:ph sz="quarter" idx="1"/>
          </p:nvPr>
        </p:nvSpPr>
        <p:spPr>
          <a:xfrm>
            <a:off x="3505200" y="1621495"/>
            <a:ext cx="4572000" cy="4953000"/>
          </a:xfrm>
        </p:spPr>
        <p:txBody>
          <a:bodyPr/>
          <a:lstStyle/>
          <a:p>
            <a:pPr marL="0" indent="0">
              <a:buNone/>
            </a:pPr>
            <a:r>
              <a:rPr lang="en-US" dirty="0" smtClean="0">
                <a:solidFill>
                  <a:schemeClr val="accent1">
                    <a:lumMod val="75000"/>
                  </a:schemeClr>
                </a:solidFill>
              </a:rPr>
              <a:t>Question</a:t>
            </a:r>
          </a:p>
          <a:p>
            <a:pPr marL="0" indent="0">
              <a:buNone/>
            </a:pPr>
            <a:r>
              <a:rPr lang="en-US" dirty="0" smtClean="0"/>
              <a:t>Could place a &lt;p&gt; element around the whole Weekly Elixir Specials section and apply a style to that specific paragraph?</a:t>
            </a:r>
          </a:p>
          <a:p>
            <a:pPr marL="0" indent="0">
              <a:buNone/>
            </a:pPr>
            <a:r>
              <a:rPr lang="en-US" dirty="0" smtClean="0">
                <a:solidFill>
                  <a:schemeClr val="accent1">
                    <a:lumMod val="75000"/>
                  </a:schemeClr>
                </a:solidFill>
              </a:rPr>
              <a:t>Answer</a:t>
            </a:r>
          </a:p>
          <a:p>
            <a:pPr marL="0" indent="0">
              <a:buNone/>
            </a:pPr>
            <a:r>
              <a:rPr lang="en-US" dirty="0" smtClean="0"/>
              <a:t>No.  Because &lt;p&gt; can not contain other block elements and the other headings and paragraphs are other block elements.</a:t>
            </a:r>
            <a:endParaRPr lang="en-US" dirty="0"/>
          </a:p>
          <a:p>
            <a:pPr marL="0" indent="0">
              <a:buNone/>
            </a:pPr>
            <a:endParaRPr lang="en-US" dirty="0" smtClean="0">
              <a:solidFill>
                <a:schemeClr val="tx1">
                  <a:lumMod val="95000"/>
                  <a:lumOff val="5000"/>
                </a:schemeClr>
              </a:solidFill>
            </a:endParaRPr>
          </a:p>
          <a:p>
            <a:pPr marL="0" indent="0">
              <a:buNone/>
            </a:pPr>
            <a:endParaRPr lang="en-US" dirty="0">
              <a:solidFill>
                <a:schemeClr val="tx1">
                  <a:lumMod val="95000"/>
                  <a:lumOff val="5000"/>
                </a:schemeClr>
              </a:solidFill>
            </a:endParaRPr>
          </a:p>
        </p:txBody>
      </p:sp>
    </p:spTree>
    <p:extLst>
      <p:ext uri="{BB962C8B-B14F-4D97-AF65-F5344CB8AC3E}">
        <p14:creationId xmlns:p14="http://schemas.microsoft.com/office/powerpoint/2010/main" val="349898828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playing at the lounge…</a:t>
            </a:r>
            <a:endParaRPr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1836" y="1524001"/>
            <a:ext cx="6301964" cy="289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0408" y="4557713"/>
            <a:ext cx="5097592" cy="199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6909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Styling the links</a:t>
            </a:r>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676400"/>
            <a:ext cx="3924273"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1524000"/>
            <a:ext cx="4743387" cy="3992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552728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sz="quarter" idx="1"/>
          </p:nvPr>
        </p:nvSpPr>
        <p:spPr/>
        <p:txBody>
          <a:bodyPr/>
          <a:lstStyle/>
          <a:p>
            <a:pPr marL="0" indent="0">
              <a:buNone/>
            </a:pPr>
            <a:r>
              <a:rPr lang="en-US" dirty="0" smtClean="0">
                <a:solidFill>
                  <a:schemeClr val="accent1">
                    <a:lumMod val="75000"/>
                  </a:schemeClr>
                </a:solidFill>
              </a:rPr>
              <a:t>Question</a:t>
            </a:r>
          </a:p>
          <a:p>
            <a:pPr marL="0" indent="0">
              <a:buNone/>
            </a:pPr>
            <a:r>
              <a:rPr lang="en-US" dirty="0" smtClean="0"/>
              <a:t>What happens if I just style the &lt;a&gt; element like a normal element? Like:</a:t>
            </a:r>
          </a:p>
          <a:p>
            <a:pPr marL="0" indent="0" algn="ctr">
              <a:buNone/>
            </a:pPr>
            <a:r>
              <a:rPr lang="en-US" dirty="0" smtClean="0"/>
              <a:t>a { color: red;}</a:t>
            </a:r>
          </a:p>
          <a:p>
            <a:pPr marL="0" indent="0">
              <a:buNone/>
            </a:pPr>
            <a:endParaRPr lang="en-US" dirty="0"/>
          </a:p>
          <a:p>
            <a:pPr marL="0" indent="0">
              <a:buNone/>
            </a:pPr>
            <a:r>
              <a:rPr lang="en-US" dirty="0" smtClean="0">
                <a:solidFill>
                  <a:schemeClr val="accent1">
                    <a:lumMod val="75000"/>
                  </a:schemeClr>
                </a:solidFill>
              </a:rPr>
              <a:t>Answer</a:t>
            </a:r>
          </a:p>
          <a:p>
            <a:pPr marL="0" indent="0">
              <a:buNone/>
            </a:pPr>
            <a:r>
              <a:rPr lang="en-US" dirty="0" smtClean="0"/>
              <a:t>You certainly can do that, but then your links will look the same I all states, which makes your links less user-friendly because you can’t tell which ones you’ve visited and which ones you haven’t.</a:t>
            </a:r>
            <a:endParaRPr lang="en-US" dirty="0"/>
          </a:p>
        </p:txBody>
      </p:sp>
    </p:spTree>
    <p:extLst>
      <p:ext uri="{BB962C8B-B14F-4D97-AF65-F5344CB8AC3E}">
        <p14:creationId xmlns:p14="http://schemas.microsoft.com/office/powerpoint/2010/main" val="424144755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Let’s make sure that only the weekly elixir specials have the new link style</a:t>
            </a:r>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905000"/>
            <a:ext cx="7692596" cy="3586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365109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Flow and The Float Property</a:t>
            </a:r>
            <a:endParaRPr lang="en-US" dirty="0"/>
          </a:p>
        </p:txBody>
      </p:sp>
      <p:sp>
        <p:nvSpPr>
          <p:cNvPr id="3" name="Content Placeholder 2"/>
          <p:cNvSpPr>
            <a:spLocks noGrp="1"/>
          </p:cNvSpPr>
          <p:nvPr>
            <p:ph sz="quarter" idx="1"/>
          </p:nvPr>
        </p:nvSpPr>
        <p:spPr/>
        <p:txBody>
          <a:bodyPr/>
          <a:lstStyle/>
          <a:p>
            <a:r>
              <a:rPr lang="en-US" dirty="0" smtClean="0"/>
              <a:t>Browsers place elements in a page using flow.</a:t>
            </a:r>
          </a:p>
          <a:p>
            <a:endParaRPr lang="en-US" dirty="0"/>
          </a:p>
          <a:p>
            <a:r>
              <a:rPr lang="en-US" dirty="0" smtClean="0"/>
              <a:t>Block elements flow from top down to the bottom, with a line break between elements.</a:t>
            </a:r>
          </a:p>
          <a:p>
            <a:endParaRPr lang="en-US" dirty="0"/>
          </a:p>
          <a:p>
            <a:r>
              <a:rPr lang="en-US" dirty="0" smtClean="0"/>
              <a:t>Inline elements flow inside a block element from the top left to the bottom right.  If more than one line is needed the browser creates move them to the next line.</a:t>
            </a:r>
          </a:p>
          <a:p>
            <a:pPr marL="0" indent="0">
              <a:buNone/>
            </a:pPr>
            <a:endParaRPr lang="en-US" dirty="0"/>
          </a:p>
        </p:txBody>
      </p:sp>
    </p:spTree>
    <p:extLst>
      <p:ext uri="{BB962C8B-B14F-4D97-AF65-F5344CB8AC3E}">
        <p14:creationId xmlns:p14="http://schemas.microsoft.com/office/powerpoint/2010/main" val="262308122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and The Float Property</a:t>
            </a:r>
          </a:p>
        </p:txBody>
      </p:sp>
      <p:sp>
        <p:nvSpPr>
          <p:cNvPr id="3" name="Content Placeholder 2"/>
          <p:cNvSpPr>
            <a:spLocks noGrp="1"/>
          </p:cNvSpPr>
          <p:nvPr>
            <p:ph sz="quarter" idx="1"/>
          </p:nvPr>
        </p:nvSpPr>
        <p:spPr/>
        <p:txBody>
          <a:bodyPr/>
          <a:lstStyle/>
          <a:p>
            <a:r>
              <a:rPr lang="en-US" dirty="0" smtClean="0"/>
              <a:t>Floated elements are taken out of the normal flow and placed to the left or right.</a:t>
            </a:r>
          </a:p>
          <a:p>
            <a:endParaRPr lang="en-US" dirty="0"/>
          </a:p>
          <a:p>
            <a:r>
              <a:rPr lang="en-US" dirty="0" smtClean="0"/>
              <a:t>Floated elements sit on top of block elements and don’t affect their flow.</a:t>
            </a:r>
          </a:p>
          <a:p>
            <a:endParaRPr lang="en-US" dirty="0" smtClean="0"/>
          </a:p>
          <a:p>
            <a:r>
              <a:rPr lang="en-US" dirty="0" smtClean="0"/>
              <a:t>The inline elements respect the boundaries of the a floated element and flows around it.</a:t>
            </a:r>
            <a:endParaRPr lang="en-US" dirty="0"/>
          </a:p>
        </p:txBody>
      </p:sp>
    </p:spTree>
    <p:extLst>
      <p:ext uri="{BB962C8B-B14F-4D97-AF65-F5344CB8AC3E}">
        <p14:creationId xmlns:p14="http://schemas.microsoft.com/office/powerpoint/2010/main" val="404225316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3928" y="1295400"/>
            <a:ext cx="6800872"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Finish the </a:t>
            </a:r>
            <a:r>
              <a:rPr lang="en-US" dirty="0" err="1" smtClean="0"/>
              <a:t>HeadFirst</a:t>
            </a:r>
            <a:r>
              <a:rPr lang="en-US" dirty="0" smtClean="0"/>
              <a:t> Lounge</a:t>
            </a:r>
            <a:endParaRPr lang="en-US" dirty="0"/>
          </a:p>
        </p:txBody>
      </p:sp>
    </p:spTree>
    <p:extLst>
      <p:ext uri="{BB962C8B-B14F-4D97-AF65-F5344CB8AC3E}">
        <p14:creationId xmlns:p14="http://schemas.microsoft.com/office/powerpoint/2010/main" val="19499719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810000" cy="2316162"/>
          </a:xfrm>
        </p:spPr>
        <p:txBody>
          <a:bodyPr/>
          <a:lstStyle/>
          <a:p>
            <a:r>
              <a:rPr lang="en-US" dirty="0" smtClean="0"/>
              <a:t>Excellent Job!</a:t>
            </a:r>
            <a:br>
              <a:rPr lang="en-US" dirty="0" smtClean="0"/>
            </a:br>
            <a:endParaRPr 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463550"/>
            <a:ext cx="3654643" cy="624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33400" y="2845911"/>
            <a:ext cx="3276600" cy="1477328"/>
          </a:xfrm>
          <a:prstGeom prst="rect">
            <a:avLst/>
          </a:prstGeom>
          <a:noFill/>
        </p:spPr>
        <p:txBody>
          <a:bodyPr wrap="square" rtlCol="0">
            <a:spAutoFit/>
          </a:bodyPr>
          <a:lstStyle/>
          <a:p>
            <a:r>
              <a:rPr lang="en-US" dirty="0" smtClean="0"/>
              <a:t>Now, you know how to create different logical sections and add different style using CSS.</a:t>
            </a:r>
          </a:p>
          <a:p>
            <a:endParaRPr lang="en-US" dirty="0"/>
          </a:p>
        </p:txBody>
      </p:sp>
    </p:spTree>
    <p:extLst>
      <p:ext uri="{BB962C8B-B14F-4D97-AF65-F5344CB8AC3E}">
        <p14:creationId xmlns:p14="http://schemas.microsoft.com/office/powerpoint/2010/main" val="11201949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&lt;div&gt; to divide your page into logical sections</a:t>
            </a:r>
            <a:endParaRPr lang="en-US" dirty="0"/>
          </a:p>
        </p:txBody>
      </p:sp>
      <p:sp>
        <p:nvSpPr>
          <p:cNvPr id="3" name="Content Placeholder 2"/>
          <p:cNvSpPr>
            <a:spLocks noGrp="1"/>
          </p:cNvSpPr>
          <p:nvPr>
            <p:ph sz="quarter" idx="1"/>
          </p:nvPr>
        </p:nvSpPr>
        <p:spPr>
          <a:xfrm>
            <a:off x="457200" y="1908048"/>
            <a:ext cx="7467600" cy="4873752"/>
          </a:xfrm>
        </p:spPr>
        <p:txBody>
          <a:bodyPr/>
          <a:lstStyle/>
          <a:p>
            <a:r>
              <a:rPr lang="en-US" dirty="0" smtClean="0"/>
              <a:t>Although we are unable to surround block elements with a paragraph tag we are able to use something called a &lt;div&gt; element that will allow us to encapsulate a section of a page and apply a style to it.</a:t>
            </a:r>
          </a:p>
          <a:p>
            <a:endParaRPr lang="en-US" dirty="0"/>
          </a:p>
          <a:p>
            <a:r>
              <a:rPr lang="en-US" dirty="0" smtClean="0"/>
              <a:t>If we consider the Weekly Elixir Specials as a logical section with in the </a:t>
            </a:r>
            <a:r>
              <a:rPr lang="en-US" dirty="0" err="1" smtClean="0"/>
              <a:t>HeadFirst</a:t>
            </a:r>
            <a:r>
              <a:rPr lang="en-US" dirty="0" smtClean="0"/>
              <a:t> Lounge page then we can surround it with &lt;div&gt; and &lt;/div&gt;.</a:t>
            </a:r>
            <a:endParaRPr lang="en-US" dirty="0"/>
          </a:p>
        </p:txBody>
      </p:sp>
    </p:spTree>
    <p:extLst>
      <p:ext uri="{BB962C8B-B14F-4D97-AF65-F5344CB8AC3E}">
        <p14:creationId xmlns:p14="http://schemas.microsoft.com/office/powerpoint/2010/main" val="29768127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3232" y="2057400"/>
            <a:ext cx="7020168"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a:bodyPr>
          <a:lstStyle/>
          <a:p>
            <a:r>
              <a:rPr lang="en-US" dirty="0" smtClean="0"/>
              <a:t>How can we divide our page into Logical Sections</a:t>
            </a:r>
            <a:endParaRPr lang="en-US" dirty="0"/>
          </a:p>
        </p:txBody>
      </p:sp>
      <p:sp>
        <p:nvSpPr>
          <p:cNvPr id="3" name="Content Placeholder 2"/>
          <p:cNvSpPr>
            <a:spLocks noGrp="1"/>
          </p:cNvSpPr>
          <p:nvPr>
            <p:ph sz="quarter" idx="1"/>
          </p:nvPr>
        </p:nvSpPr>
        <p:spPr>
          <a:xfrm>
            <a:off x="457200" y="1600200"/>
            <a:ext cx="4648200" cy="2590800"/>
          </a:xfrm>
        </p:spPr>
        <p:txBody>
          <a:bodyPr>
            <a:normAutofit/>
          </a:bodyPr>
          <a:lstStyle/>
          <a:p>
            <a:r>
              <a:rPr lang="en-US" sz="2000" dirty="0" smtClean="0"/>
              <a:t>For a few slides, we will consider a different web site for a moment and see how we can divide it into logical sections.</a:t>
            </a:r>
          </a:p>
          <a:p>
            <a:endParaRPr lang="en-US" sz="2000" dirty="0"/>
          </a:p>
          <a:p>
            <a:r>
              <a:rPr lang="en-US" sz="2000" dirty="0" smtClean="0"/>
              <a:t>Let’s take a look at the PetStorz.com.</a:t>
            </a:r>
            <a:endParaRPr lang="en-US" sz="2000" dirty="0"/>
          </a:p>
        </p:txBody>
      </p:sp>
    </p:spTree>
    <p:extLst>
      <p:ext uri="{BB962C8B-B14F-4D97-AF65-F5344CB8AC3E}">
        <p14:creationId xmlns:p14="http://schemas.microsoft.com/office/powerpoint/2010/main" val="23066294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0807" y="2289175"/>
            <a:ext cx="6182593" cy="441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7200" y="457200"/>
            <a:ext cx="7467600" cy="731838"/>
          </a:xfrm>
        </p:spPr>
        <p:txBody>
          <a:bodyPr/>
          <a:lstStyle/>
          <a:p>
            <a:r>
              <a:rPr lang="en-US" dirty="0"/>
              <a:t>Identifying your Logical Sections</a:t>
            </a:r>
          </a:p>
        </p:txBody>
      </p:sp>
      <p:sp>
        <p:nvSpPr>
          <p:cNvPr id="3" name="Content Placeholder 2"/>
          <p:cNvSpPr>
            <a:spLocks noGrp="1"/>
          </p:cNvSpPr>
          <p:nvPr>
            <p:ph sz="quarter" idx="1"/>
          </p:nvPr>
        </p:nvSpPr>
        <p:spPr>
          <a:xfrm>
            <a:off x="457200" y="1295400"/>
            <a:ext cx="5105400" cy="2133600"/>
          </a:xfrm>
        </p:spPr>
        <p:txBody>
          <a:bodyPr>
            <a:normAutofit fontScale="92500" lnSpcReduction="20000"/>
          </a:bodyPr>
          <a:lstStyle/>
          <a:p>
            <a:pPr marL="0" indent="0">
              <a:buNone/>
            </a:pPr>
            <a:r>
              <a:rPr lang="en-US" dirty="0" smtClean="0">
                <a:solidFill>
                  <a:schemeClr val="accent1">
                    <a:lumMod val="75000"/>
                  </a:schemeClr>
                </a:solidFill>
              </a:rPr>
              <a:t>Question</a:t>
            </a:r>
          </a:p>
          <a:p>
            <a:pPr marL="0" indent="0">
              <a:buNone/>
            </a:pPr>
            <a:r>
              <a:rPr lang="en-US" dirty="0" smtClean="0"/>
              <a:t>What’s a logical section?</a:t>
            </a:r>
          </a:p>
          <a:p>
            <a:endParaRPr lang="en-US" dirty="0" smtClean="0"/>
          </a:p>
          <a:p>
            <a:pPr marL="0" indent="0">
              <a:buNone/>
            </a:pPr>
            <a:r>
              <a:rPr lang="en-US" dirty="0" smtClean="0">
                <a:solidFill>
                  <a:schemeClr val="accent1">
                    <a:lumMod val="75000"/>
                  </a:schemeClr>
                </a:solidFill>
              </a:rPr>
              <a:t>Answer</a:t>
            </a:r>
            <a:endParaRPr lang="en-US" dirty="0">
              <a:solidFill>
                <a:schemeClr val="accent1">
                  <a:lumMod val="75000"/>
                </a:schemeClr>
              </a:solidFill>
            </a:endParaRPr>
          </a:p>
          <a:p>
            <a:pPr marL="0" indent="0">
              <a:buNone/>
            </a:pPr>
            <a:r>
              <a:rPr lang="en-US" dirty="0" smtClean="0"/>
              <a:t>A group of elements that are related on a page.</a:t>
            </a:r>
            <a:endParaRPr lang="en-US" dirty="0"/>
          </a:p>
        </p:txBody>
      </p:sp>
    </p:spTree>
    <p:extLst>
      <p:ext uri="{BB962C8B-B14F-4D97-AF65-F5344CB8AC3E}">
        <p14:creationId xmlns:p14="http://schemas.microsoft.com/office/powerpoint/2010/main" val="3816478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0186" y="1981200"/>
            <a:ext cx="5123214"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Using &lt;div&gt;s to mark sections</a:t>
            </a:r>
            <a:endParaRPr lang="en-US" dirty="0"/>
          </a:p>
        </p:txBody>
      </p:sp>
      <p:sp>
        <p:nvSpPr>
          <p:cNvPr id="3" name="Content Placeholder 2"/>
          <p:cNvSpPr>
            <a:spLocks noGrp="1"/>
          </p:cNvSpPr>
          <p:nvPr>
            <p:ph sz="quarter" idx="1"/>
          </p:nvPr>
        </p:nvSpPr>
        <p:spPr>
          <a:xfrm>
            <a:off x="457200" y="1600200"/>
            <a:ext cx="3200400" cy="3124200"/>
          </a:xfrm>
        </p:spPr>
        <p:txBody>
          <a:bodyPr/>
          <a:lstStyle/>
          <a:p>
            <a:r>
              <a:rPr lang="en-US" dirty="0" smtClean="0"/>
              <a:t>Now that you know which elements (tags) belong to which section you can surround the sections with opening &lt;div&gt; and closing &lt;/div&gt; tags.</a:t>
            </a:r>
            <a:endParaRPr lang="en-US" dirty="0"/>
          </a:p>
        </p:txBody>
      </p:sp>
    </p:spTree>
    <p:extLst>
      <p:ext uri="{BB962C8B-B14F-4D97-AF65-F5344CB8AC3E}">
        <p14:creationId xmlns:p14="http://schemas.microsoft.com/office/powerpoint/2010/main" val="12163348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1817688"/>
            <a:ext cx="4621860" cy="4735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err="1" smtClean="0"/>
              <a:t>Labelling</a:t>
            </a:r>
            <a:r>
              <a:rPr lang="en-US" dirty="0" smtClean="0"/>
              <a:t> the &lt;div&gt;s</a:t>
            </a:r>
            <a:endParaRPr lang="en-US" dirty="0"/>
          </a:p>
        </p:txBody>
      </p:sp>
      <p:sp>
        <p:nvSpPr>
          <p:cNvPr id="3" name="Content Placeholder 2"/>
          <p:cNvSpPr>
            <a:spLocks noGrp="1"/>
          </p:cNvSpPr>
          <p:nvPr>
            <p:ph sz="quarter" idx="1"/>
          </p:nvPr>
        </p:nvSpPr>
        <p:spPr>
          <a:xfrm>
            <a:off x="457200" y="1600200"/>
            <a:ext cx="3124200" cy="4724400"/>
          </a:xfrm>
        </p:spPr>
        <p:txBody>
          <a:bodyPr>
            <a:normAutofit fontScale="92500" lnSpcReduction="10000"/>
          </a:bodyPr>
          <a:lstStyle/>
          <a:p>
            <a:pPr marL="0" indent="0">
              <a:buNone/>
            </a:pPr>
            <a:r>
              <a:rPr lang="en-US" dirty="0" smtClean="0">
                <a:solidFill>
                  <a:schemeClr val="accent1">
                    <a:lumMod val="75000"/>
                  </a:schemeClr>
                </a:solidFill>
              </a:rPr>
              <a:t>Question</a:t>
            </a:r>
          </a:p>
          <a:p>
            <a:pPr marL="0" indent="0">
              <a:buNone/>
            </a:pPr>
            <a:r>
              <a:rPr lang="en-US" dirty="0" smtClean="0"/>
              <a:t>If great that we divided the page into logical sections but it would definitely help to be able to identify them later.  How would we do that?</a:t>
            </a:r>
          </a:p>
          <a:p>
            <a:pPr marL="0" indent="0">
              <a:buNone/>
            </a:pPr>
            <a:endParaRPr lang="en-US" dirty="0"/>
          </a:p>
          <a:p>
            <a:pPr marL="0" indent="0">
              <a:buNone/>
            </a:pPr>
            <a:r>
              <a:rPr lang="en-US" dirty="0" smtClean="0">
                <a:solidFill>
                  <a:schemeClr val="accent1">
                    <a:lumMod val="75000"/>
                  </a:schemeClr>
                </a:solidFill>
              </a:rPr>
              <a:t>Answer</a:t>
            </a:r>
          </a:p>
          <a:p>
            <a:pPr marL="0" indent="0">
              <a:buNone/>
            </a:pPr>
            <a:r>
              <a:rPr lang="en-US" dirty="0" smtClean="0"/>
              <a:t>Add an id attribute to the div elements that describe the section we have enclosed.</a:t>
            </a:r>
            <a:endParaRPr lang="en-US" dirty="0"/>
          </a:p>
        </p:txBody>
      </p:sp>
    </p:spTree>
    <p:extLst>
      <p:ext uri="{BB962C8B-B14F-4D97-AF65-F5344CB8AC3E}">
        <p14:creationId xmlns:p14="http://schemas.microsoft.com/office/powerpoint/2010/main" val="4167847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159</TotalTime>
  <Words>1269</Words>
  <Application>Microsoft Office PowerPoint</Application>
  <PresentationFormat>On-screen Show (4:3)</PresentationFormat>
  <Paragraphs>134</Paragraphs>
  <Slides>47</Slides>
  <Notes>0</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Oriel</vt:lpstr>
      <vt:lpstr>Layout and Positioning</vt:lpstr>
      <vt:lpstr>Weekly Elixir Specials</vt:lpstr>
      <vt:lpstr>A close look at the elixirs html</vt:lpstr>
      <vt:lpstr>How do we Apply some new style only to the weekly elixirs specials?</vt:lpstr>
      <vt:lpstr>Using a &lt;div&gt; to divide your page into logical sections</vt:lpstr>
      <vt:lpstr>How can we divide our page into Logical Sections</vt:lpstr>
      <vt:lpstr>Identifying your Logical Sections</vt:lpstr>
      <vt:lpstr>Using &lt;div&gt;s to mark sections</vt:lpstr>
      <vt:lpstr>Labelling the &lt;div&gt;s</vt:lpstr>
      <vt:lpstr>Adding some style to petstorz.com</vt:lpstr>
      <vt:lpstr>Exposing even more structure</vt:lpstr>
      <vt:lpstr>Adding structure on structure</vt:lpstr>
      <vt:lpstr>Questions</vt:lpstr>
      <vt:lpstr>Remember</vt:lpstr>
      <vt:lpstr>Meanwhile, back at the lounge…</vt:lpstr>
      <vt:lpstr>Taking the &lt;div&gt; for a test drive</vt:lpstr>
      <vt:lpstr>Adding a border</vt:lpstr>
      <vt:lpstr>Adding some real style to the elixirs section</vt:lpstr>
      <vt:lpstr>Working with the elixir width</vt:lpstr>
      <vt:lpstr>The width property</vt:lpstr>
      <vt:lpstr>The width property</vt:lpstr>
      <vt:lpstr>The width property</vt:lpstr>
      <vt:lpstr>Questions</vt:lpstr>
      <vt:lpstr>Questions</vt:lpstr>
      <vt:lpstr>Exercise</vt:lpstr>
      <vt:lpstr>Adding the basic styles to the elixirs</vt:lpstr>
      <vt:lpstr>Test driving the new styles</vt:lpstr>
      <vt:lpstr>We are almost there…</vt:lpstr>
      <vt:lpstr>Creating rules for elements inside other elements</vt:lpstr>
      <vt:lpstr>Let’s fix the problem</vt:lpstr>
      <vt:lpstr>Changing the color of the elixir headings</vt:lpstr>
      <vt:lpstr>Fixing the line height</vt:lpstr>
      <vt:lpstr>Look what you’ve accomplished…</vt:lpstr>
      <vt:lpstr>Exercise</vt:lpstr>
      <vt:lpstr>Using &lt;span&gt; instead of &lt;div&gt;</vt:lpstr>
      <vt:lpstr>The difference between &lt;span&gt; and &lt;div&gt;</vt:lpstr>
      <vt:lpstr>More about Inline vs. block elements</vt:lpstr>
      <vt:lpstr>Logical Divisions: &lt;span&gt; vs. &lt;div&gt;</vt:lpstr>
      <vt:lpstr>Styling the &lt;span&gt;s</vt:lpstr>
      <vt:lpstr>What’s playing at the lounge…</vt:lpstr>
      <vt:lpstr>Styling the links</vt:lpstr>
      <vt:lpstr>Questions</vt:lpstr>
      <vt:lpstr>Let’s make sure that only the weekly elixir specials have the new link style</vt:lpstr>
      <vt:lpstr>Flow and The Float Property</vt:lpstr>
      <vt:lpstr>Flow and The Float Property</vt:lpstr>
      <vt:lpstr>Finish the HeadFirst Lounge</vt:lpstr>
      <vt:lpstr>Excellent Job!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Layout and Positioning</dc:title>
  <dc:creator>bayviewglen</dc:creator>
  <cp:lastModifiedBy>bayviewglen</cp:lastModifiedBy>
  <cp:revision>18</cp:revision>
  <dcterms:created xsi:type="dcterms:W3CDTF">2010-11-05T13:30:04Z</dcterms:created>
  <dcterms:modified xsi:type="dcterms:W3CDTF">2010-11-05T16:20:21Z</dcterms:modified>
</cp:coreProperties>
</file>